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Chris" initials="D" lastIdx="0" clrIdx="0">
    <p:extLst>
      <p:ext uri="{19B8F6BF-5375-455C-9EA6-DF929625EA0E}">
        <p15:presenceInfo xmlns:p15="http://schemas.microsoft.com/office/powerpoint/2012/main" userId="DebChr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7" autoAdjust="0"/>
    <p:restoredTop sz="94660"/>
  </p:normalViewPr>
  <p:slideViewPr>
    <p:cSldViewPr snapToGrid="0">
      <p:cViewPr varScale="1">
        <p:scale>
          <a:sx n="94" d="100"/>
          <a:sy n="94" d="100"/>
        </p:scale>
        <p:origin x="3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ebChris\Desktop\Emmanuel\EmmanuelForecas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dirty="0"/>
              <a:t>Yearly Revenue to </a:t>
            </a:r>
            <a:r>
              <a:rPr lang="en-US" sz="2400" dirty="0" smtClean="0"/>
              <a:t>Expenses </a:t>
            </a:r>
            <a:r>
              <a:rPr lang="en-US" sz="1200" dirty="0" smtClean="0"/>
              <a:t>(all sources)</a:t>
            </a:r>
            <a:endParaRPr lang="en-US" sz="1200" dirty="0"/>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v>Income</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numRef>
              <c:f>Charts!$A$50:$A$59</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Charts!$B$50:$B$59</c:f>
              <c:numCache>
                <c:formatCode>General</c:formatCode>
                <c:ptCount val="10"/>
                <c:pt idx="0">
                  <c:v>147997.39000000001</c:v>
                </c:pt>
                <c:pt idx="1">
                  <c:v>130137.99</c:v>
                </c:pt>
                <c:pt idx="2">
                  <c:v>147886.71</c:v>
                </c:pt>
                <c:pt idx="3">
                  <c:v>0</c:v>
                </c:pt>
                <c:pt idx="4">
                  <c:v>51712.719999999994</c:v>
                </c:pt>
                <c:pt idx="5">
                  <c:v>108828.73</c:v>
                </c:pt>
                <c:pt idx="6">
                  <c:v>143983.42000000001</c:v>
                </c:pt>
                <c:pt idx="7">
                  <c:v>125128.1</c:v>
                </c:pt>
                <c:pt idx="8">
                  <c:v>125664.90999999999</c:v>
                </c:pt>
                <c:pt idx="9">
                  <c:v>58885.799999999996</c:v>
                </c:pt>
              </c:numCache>
            </c:numRef>
          </c:val>
        </c:ser>
        <c:ser>
          <c:idx val="1"/>
          <c:order val="1"/>
          <c:tx>
            <c:v>Expenses</c:v>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numRef>
              <c:f>Charts!$A$50:$A$59</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Charts!$C$50:$C$59</c:f>
              <c:numCache>
                <c:formatCode>General</c:formatCode>
                <c:ptCount val="10"/>
                <c:pt idx="0">
                  <c:v>145060.50999999998</c:v>
                </c:pt>
                <c:pt idx="1">
                  <c:v>135578.78</c:v>
                </c:pt>
                <c:pt idx="2">
                  <c:v>136430.39999999999</c:v>
                </c:pt>
                <c:pt idx="3">
                  <c:v>0</c:v>
                </c:pt>
                <c:pt idx="4">
                  <c:v>50878.67</c:v>
                </c:pt>
                <c:pt idx="5">
                  <c:v>89294.14</c:v>
                </c:pt>
                <c:pt idx="6">
                  <c:v>115175.97</c:v>
                </c:pt>
                <c:pt idx="7">
                  <c:v>120907.15999999999</c:v>
                </c:pt>
                <c:pt idx="8">
                  <c:v>123262.31999999999</c:v>
                </c:pt>
                <c:pt idx="9">
                  <c:v>60608.929999999993</c:v>
                </c:pt>
              </c:numCache>
            </c:numRef>
          </c:val>
        </c:ser>
        <c:dLbls>
          <c:showLegendKey val="0"/>
          <c:showVal val="0"/>
          <c:showCatName val="0"/>
          <c:showSerName val="0"/>
          <c:showPercent val="0"/>
          <c:showBubbleSize val="0"/>
        </c:dLbls>
        <c:gapWidth val="100"/>
        <c:overlap val="-24"/>
        <c:axId val="216374864"/>
        <c:axId val="216375256"/>
      </c:barChart>
      <c:catAx>
        <c:axId val="2163748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216375256"/>
        <c:crosses val="autoZero"/>
        <c:auto val="1"/>
        <c:lblAlgn val="ctr"/>
        <c:lblOffset val="100"/>
        <c:noMultiLvlLbl val="0"/>
      </c:catAx>
      <c:valAx>
        <c:axId val="21637525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216374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ln>
                <a:noFill/>
              </a:ln>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5DBE7-3B51-44F4-8ADE-4E36A5B8A3EF}" type="datetimeFigureOut">
              <a:rPr lang="en-US" smtClean="0"/>
              <a:t>10/27/2019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94270-6C39-4713-831B-C4D5D07B7D5F}" type="slidenum">
              <a:rPr lang="en-US" smtClean="0"/>
              <a:t>‹#›</a:t>
            </a:fld>
            <a:endParaRPr lang="en-US"/>
          </a:p>
        </p:txBody>
      </p:sp>
    </p:spTree>
    <p:extLst>
      <p:ext uri="{BB962C8B-B14F-4D97-AF65-F5344CB8AC3E}">
        <p14:creationId xmlns:p14="http://schemas.microsoft.com/office/powerpoint/2010/main" val="1990696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94270-6C39-4713-831B-C4D5D07B7D5F}" type="slidenum">
              <a:rPr lang="en-US" smtClean="0"/>
              <a:t>2</a:t>
            </a:fld>
            <a:endParaRPr lang="en-US"/>
          </a:p>
        </p:txBody>
      </p:sp>
    </p:spTree>
    <p:extLst>
      <p:ext uri="{BB962C8B-B14F-4D97-AF65-F5344CB8AC3E}">
        <p14:creationId xmlns:p14="http://schemas.microsoft.com/office/powerpoint/2010/main" val="163613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167FF-EBE8-4878-8ED1-6B98A86CB204}"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1AA83-A288-4719-A392-91A9223288F7}"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C3A9B-1511-446B-BF16-33A9C1B94C11}"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5DB6553-6B37-423E-8028-29DC701B3AC5}"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74747D-F02B-4459-AB9E-DA2915B26356}"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CA1F0F-8A5B-48D4-B657-E7A6C24649B5}"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69AA1C-EBD5-4AFC-B973-89154BFA7F33}"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6C80B-ED71-4B6E-A374-3E2948F37E49}"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2CE2E1-42F8-4BB8-BAE4-9E22FD82A429}"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16BC3-B5B1-4F1D-AE41-7188FA2CDF60}" type="datetime1">
              <a:rPr lang="en-US" smtClean="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066F0C-ED34-48F6-941E-F546C0DE5B28}"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C805D1-BD03-477B-AE8F-70BB4AB993C9}" type="datetime1">
              <a:rPr lang="en-US" smtClean="0"/>
              <a:t>10/27/2019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15D782-A3A2-4C5B-A1C2-901BA86BFB27}" type="datetime1">
              <a:rPr lang="en-US" smtClean="0"/>
              <a:t>10/27/2019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C517C-010F-4AC7-BA99-8B334CC66069}" type="datetime1">
              <a:rPr lang="en-US" smtClean="0"/>
              <a:t>10/27/2019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5F9C4-4049-4ED5-9B01-9870B231F5E4}"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F833F-58FE-4423-8C82-51F320AF0D0A}" type="datetime1">
              <a:rPr lang="en-US" smtClean="0"/>
              <a:t>10/27/2019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363606-E772-4894-88A6-486860D83A2F}" type="datetime1">
              <a:rPr lang="en-US" smtClean="0"/>
              <a:t>10/27/2019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2019 Six Month Review</a:t>
            </a:r>
            <a:endParaRPr lang="en-US" dirty="0"/>
          </a:p>
        </p:txBody>
      </p:sp>
      <p:sp>
        <p:nvSpPr>
          <p:cNvPr id="3" name="Subtitle 2"/>
          <p:cNvSpPr>
            <a:spLocks noGrp="1"/>
          </p:cNvSpPr>
          <p:nvPr>
            <p:ph type="subTitle" idx="1"/>
          </p:nvPr>
        </p:nvSpPr>
        <p:spPr/>
        <p:txBody>
          <a:bodyPr/>
          <a:lstStyle/>
          <a:p>
            <a:r>
              <a:rPr lang="en-US" dirty="0" smtClean="0"/>
              <a:t>Emmanuel United Church of Christ</a:t>
            </a:r>
            <a:endParaRPr lang="en-US" dirty="0"/>
          </a:p>
        </p:txBody>
      </p:sp>
    </p:spTree>
    <p:extLst>
      <p:ext uri="{BB962C8B-B14F-4D97-AF65-F5344CB8AC3E}">
        <p14:creationId xmlns:p14="http://schemas.microsoft.com/office/powerpoint/2010/main" val="2905524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	</a:t>
            </a:r>
            <a:endParaRPr lang="en-US" dirty="0"/>
          </a:p>
        </p:txBody>
      </p:sp>
      <p:sp>
        <p:nvSpPr>
          <p:cNvPr id="3" name="Content Placeholder 2"/>
          <p:cNvSpPr>
            <a:spLocks noGrp="1"/>
          </p:cNvSpPr>
          <p:nvPr>
            <p:ph idx="1"/>
          </p:nvPr>
        </p:nvSpPr>
        <p:spPr/>
        <p:txBody>
          <a:bodyPr/>
          <a:lstStyle/>
          <a:p>
            <a:pPr marL="457200" lvl="1" indent="0">
              <a:buNone/>
            </a:pPr>
            <a:r>
              <a:rPr lang="en-US" sz="2000" dirty="0" smtClean="0"/>
              <a:t>Over the last five years Emmanuel has seen a decrease in both attendance and weekly offering amounts. The first six months of 2019 is no different and continues the trend with declining average attendance and offering. There are multiple factors which contribute such as congregational deaths, job/retirement relocation and non-participating members. </a:t>
            </a:r>
          </a:p>
          <a:p>
            <a:pPr marL="457200" lvl="1" indent="0">
              <a:buNone/>
            </a:pPr>
            <a:endParaRPr lang="en-US" sz="2000" dirty="0"/>
          </a:p>
          <a:p>
            <a:pPr marL="0" indent="0">
              <a:buNone/>
            </a:pPr>
            <a:r>
              <a:rPr lang="en-US" sz="2000" dirty="0" smtClean="0"/>
              <a:t>	The following slides will display the data for 2019 and compare 	trends f	rom previous years.</a:t>
            </a:r>
          </a:p>
          <a:p>
            <a:pPr marL="0" indent="0">
              <a:buNone/>
            </a:pPr>
            <a:endParaRPr lang="en-US" dirty="0"/>
          </a:p>
        </p:txBody>
      </p:sp>
      <p:sp>
        <p:nvSpPr>
          <p:cNvPr id="4" name="Footer Placeholder 3"/>
          <p:cNvSpPr>
            <a:spLocks noGrp="1"/>
          </p:cNvSpPr>
          <p:nvPr>
            <p:ph type="ftr" sz="quarter" idx="11"/>
          </p:nvPr>
        </p:nvSpPr>
        <p:spPr/>
        <p:txBody>
          <a:bodyPr/>
          <a:lstStyle/>
          <a:p>
            <a:pPr algn="ctr"/>
            <a:r>
              <a:rPr lang="en-US" dirty="0" smtClean="0"/>
              <a:t>	Emmanuel United Church of Christ 2020</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8129" y="6132124"/>
            <a:ext cx="368809" cy="368809"/>
          </a:xfrm>
          <a:prstGeom prst="rect">
            <a:avLst/>
          </a:prstGeom>
        </p:spPr>
      </p:pic>
    </p:spTree>
    <p:extLst>
      <p:ext uri="{BB962C8B-B14F-4D97-AF65-F5344CB8AC3E}">
        <p14:creationId xmlns:p14="http://schemas.microsoft.com/office/powerpoint/2010/main" val="3754827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726126"/>
          </a:xfrm>
        </p:spPr>
        <p:txBody>
          <a:bodyPr/>
          <a:lstStyle/>
          <a:p>
            <a:r>
              <a:rPr lang="en-US" dirty="0" smtClean="0"/>
              <a:t>Average Yearly Comparison</a:t>
            </a:r>
            <a:endParaRPr lang="en-US" dirty="0"/>
          </a:p>
        </p:txBody>
      </p:sp>
      <p:sp>
        <p:nvSpPr>
          <p:cNvPr id="3" name="Text Placeholder 2"/>
          <p:cNvSpPr>
            <a:spLocks noGrp="1"/>
          </p:cNvSpPr>
          <p:nvPr>
            <p:ph type="body" idx="1"/>
          </p:nvPr>
        </p:nvSpPr>
        <p:spPr>
          <a:xfrm>
            <a:off x="2939373" y="1289032"/>
            <a:ext cx="3992732" cy="576262"/>
          </a:xfrm>
        </p:spPr>
        <p:txBody>
          <a:bodyPr/>
          <a:lstStyle/>
          <a:p>
            <a:r>
              <a:rPr lang="en-US" dirty="0" smtClean="0"/>
              <a:t>2019</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286866265"/>
              </p:ext>
            </p:extLst>
          </p:nvPr>
        </p:nvGraphicFramePr>
        <p:xfrm>
          <a:off x="2690812" y="2033891"/>
          <a:ext cx="4241292" cy="2327513"/>
        </p:xfrm>
        <a:graphic>
          <a:graphicData uri="http://schemas.openxmlformats.org/drawingml/2006/table">
            <a:tbl>
              <a:tblPr>
                <a:tableStyleId>{5C22544A-7EE6-4342-B048-85BDC9FD1C3A}</a:tableStyleId>
              </a:tblPr>
              <a:tblGrid>
                <a:gridCol w="2847028"/>
                <a:gridCol w="107251"/>
                <a:gridCol w="1287013"/>
              </a:tblGrid>
              <a:tr h="284173">
                <a:tc>
                  <a:txBody>
                    <a:bodyPr/>
                    <a:lstStyle/>
                    <a:p>
                      <a:pPr algn="l" fontAlgn="b"/>
                      <a:r>
                        <a:rPr lang="en-US" sz="1000" u="none" strike="noStrike" dirty="0" smtClean="0">
                          <a:effectLst/>
                        </a:rPr>
                        <a:t>Average Attendance</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smtClean="0">
                          <a:effectLst/>
                        </a:rPr>
                        <a:t>43.88</a:t>
                      </a:r>
                      <a:endParaRPr lang="en-US" sz="1100" b="0" i="0" u="none" strike="noStrike" dirty="0">
                        <a:solidFill>
                          <a:srgbClr val="000000"/>
                        </a:solidFill>
                        <a:effectLst/>
                        <a:latin typeface="Calibri" panose="020F0502020204030204" pitchFamily="34" charset="0"/>
                      </a:endParaRPr>
                    </a:p>
                  </a:txBody>
                  <a:tcPr marL="9525" marR="9525" marT="9525" marB="0" anchor="b"/>
                </a:tc>
              </a:tr>
              <a:tr h="284173">
                <a:tc>
                  <a:txBody>
                    <a:bodyPr/>
                    <a:lstStyle/>
                    <a:p>
                      <a:pPr algn="l" fontAlgn="b"/>
                      <a:r>
                        <a:rPr lang="en-US" sz="1000" u="none" strike="noStrike">
                          <a:effectLst/>
                        </a:rPr>
                        <a:t>Plate</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$92.69</a:t>
                      </a:r>
                      <a:endParaRPr lang="en-US" sz="1100" b="0" i="0" u="none" strike="noStrike">
                        <a:solidFill>
                          <a:srgbClr val="000000"/>
                        </a:solidFill>
                        <a:effectLst/>
                        <a:latin typeface="Calibri" panose="020F0502020204030204" pitchFamily="34" charset="0"/>
                      </a:endParaRPr>
                    </a:p>
                  </a:txBody>
                  <a:tcPr marL="9525" marR="9525" marT="9525" marB="0" anchor="b"/>
                </a:tc>
              </a:tr>
              <a:tr h="284173">
                <a:tc>
                  <a:txBody>
                    <a:bodyPr/>
                    <a:lstStyle/>
                    <a:p>
                      <a:pPr algn="l" fontAlgn="b"/>
                      <a:r>
                        <a:rPr lang="en-US" sz="1000" u="none" strike="noStrike" dirty="0">
                          <a:effectLst/>
                        </a:rPr>
                        <a:t>Envelopes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$995.34</a:t>
                      </a:r>
                      <a:endParaRPr lang="en-US" sz="1100" b="0" i="0" u="none" strike="noStrike">
                        <a:solidFill>
                          <a:srgbClr val="000000"/>
                        </a:solidFill>
                        <a:effectLst/>
                        <a:latin typeface="Calibri" panose="020F0502020204030204" pitchFamily="34" charset="0"/>
                      </a:endParaRPr>
                    </a:p>
                  </a:txBody>
                  <a:tcPr marL="9525" marR="9525" marT="9525" marB="0" anchor="b"/>
                </a:tc>
              </a:tr>
              <a:tr h="284173">
                <a:tc>
                  <a:txBody>
                    <a:bodyPr/>
                    <a:lstStyle/>
                    <a:p>
                      <a:pPr algn="l" fontAlgn="b"/>
                      <a:r>
                        <a:rPr lang="en-US" sz="1000" u="none" strike="noStrike" dirty="0">
                          <a:effectLst/>
                        </a:rPr>
                        <a:t>TOTAL AVERAGE WEEKLY OFFERINGS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$1,088.03</a:t>
                      </a:r>
                      <a:endParaRPr lang="en-US" sz="1100" b="0" i="0" u="none" strike="noStrike">
                        <a:solidFill>
                          <a:srgbClr val="000000"/>
                        </a:solidFill>
                        <a:effectLst/>
                        <a:latin typeface="Calibri" panose="020F0502020204030204" pitchFamily="34" charset="0"/>
                      </a:endParaRPr>
                    </a:p>
                  </a:txBody>
                  <a:tcPr marL="9525" marR="9525" marT="9525" marB="0" anchor="b"/>
                </a:tc>
              </a:tr>
              <a:tr h="446558">
                <a:tc>
                  <a:txBody>
                    <a:bodyPr/>
                    <a:lstStyle/>
                    <a:p>
                      <a:pPr algn="l" fontAlgn="b"/>
                      <a:r>
                        <a:rPr lang="en-US" sz="1000" u="none" strike="noStrike" dirty="0">
                          <a:effectLst/>
                        </a:rPr>
                        <a:t>Amount needed to meet budget with just offerings (no fundraisers included)</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$1,294.63</a:t>
                      </a:r>
                      <a:endParaRPr lang="en-US" sz="1100" b="0" i="0" u="none" strike="noStrike">
                        <a:solidFill>
                          <a:srgbClr val="000000"/>
                        </a:solidFill>
                        <a:effectLst/>
                        <a:latin typeface="Calibri" panose="020F0502020204030204" pitchFamily="34" charset="0"/>
                      </a:endParaRPr>
                    </a:p>
                  </a:txBody>
                  <a:tcPr marL="9525" marR="9525" marT="9525" marB="0" anchor="b"/>
                </a:tc>
              </a:tr>
              <a:tr h="284173">
                <a:tc>
                  <a:txBody>
                    <a:bodyPr/>
                    <a:lstStyle/>
                    <a:p>
                      <a:pPr algn="l" fontAlgn="b"/>
                      <a:r>
                        <a:rPr lang="en-US" sz="1000" u="none" strike="noStrike">
                          <a:effectLst/>
                        </a:rPr>
                        <a:t>Difference per week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-$206.60</a:t>
                      </a:r>
                      <a:endParaRPr lang="en-US" sz="1100" b="0" i="0" u="none" strike="noStrike">
                        <a:solidFill>
                          <a:srgbClr val="FF0000"/>
                        </a:solidFill>
                        <a:effectLst/>
                        <a:latin typeface="Calibri" panose="020F0502020204030204" pitchFamily="34" charset="0"/>
                      </a:endParaRPr>
                    </a:p>
                  </a:txBody>
                  <a:tcPr marL="9525" marR="9525" marT="9525" marB="0" anchor="b"/>
                </a:tc>
              </a:tr>
              <a:tr h="460090">
                <a:tc>
                  <a:txBody>
                    <a:bodyPr/>
                    <a:lstStyle/>
                    <a:p>
                      <a:pPr algn="l" fontAlgn="b"/>
                      <a:r>
                        <a:rPr lang="en-US" sz="1000" u="none" strike="noStrike" dirty="0">
                          <a:effectLst/>
                        </a:rPr>
                        <a:t>Increased needed weekly</a:t>
                      </a:r>
                      <a:r>
                        <a:rPr lang="en-US" sz="1000" u="sng" strike="noStrike" dirty="0">
                          <a:effectLst/>
                        </a:rPr>
                        <a:t> per person</a:t>
                      </a:r>
                      <a:r>
                        <a:rPr lang="en-US" sz="1000" u="none" strike="noStrike" dirty="0">
                          <a:effectLst/>
                        </a:rPr>
                        <a:t> to meet </a:t>
                      </a:r>
                      <a:r>
                        <a:rPr lang="en-US" sz="1000" u="none" strike="noStrike" dirty="0" smtClean="0">
                          <a:effectLst/>
                        </a:rPr>
                        <a:t>budget</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smtClean="0">
                          <a:effectLst/>
                        </a:rPr>
                        <a:t>-$4.71</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ext Placeholder 4"/>
          <p:cNvSpPr>
            <a:spLocks noGrp="1"/>
          </p:cNvSpPr>
          <p:nvPr>
            <p:ph type="body" sz="quarter" idx="3"/>
          </p:nvPr>
        </p:nvSpPr>
        <p:spPr>
          <a:xfrm>
            <a:off x="7506629" y="1285804"/>
            <a:ext cx="3999001" cy="576262"/>
          </a:xfrm>
        </p:spPr>
        <p:txBody>
          <a:bodyPr/>
          <a:lstStyle/>
          <a:p>
            <a:r>
              <a:rPr lang="en-US" dirty="0" smtClean="0"/>
              <a:t>2018</a:t>
            </a:r>
            <a:endParaRPr lang="en-US" dirty="0"/>
          </a:p>
        </p:txBody>
      </p:sp>
      <p:graphicFrame>
        <p:nvGraphicFramePr>
          <p:cNvPr id="13" name="Content Placeholder 12"/>
          <p:cNvGraphicFramePr>
            <a:graphicFrameLocks noGrp="1"/>
          </p:cNvGraphicFramePr>
          <p:nvPr>
            <p:ph sz="quarter" idx="4"/>
            <p:extLst>
              <p:ext uri="{D42A27DB-BD31-4B8C-83A1-F6EECF244321}">
                <p14:modId xmlns:p14="http://schemas.microsoft.com/office/powerpoint/2010/main" val="2476195981"/>
              </p:ext>
            </p:extLst>
          </p:nvPr>
        </p:nvGraphicFramePr>
        <p:xfrm>
          <a:off x="7340838" y="2033893"/>
          <a:ext cx="3894694" cy="2324336"/>
        </p:xfrm>
        <a:graphic>
          <a:graphicData uri="http://schemas.openxmlformats.org/drawingml/2006/table">
            <a:tbl>
              <a:tblPr>
                <a:tableStyleId>{5C22544A-7EE6-4342-B048-85BDC9FD1C3A}</a:tableStyleId>
              </a:tblPr>
              <a:tblGrid>
                <a:gridCol w="2850253"/>
                <a:gridCol w="107372"/>
                <a:gridCol w="937069"/>
              </a:tblGrid>
              <a:tr h="283785">
                <a:tc>
                  <a:txBody>
                    <a:bodyPr/>
                    <a:lstStyle/>
                    <a:p>
                      <a:pPr algn="l" fontAlgn="b"/>
                      <a:r>
                        <a:rPr lang="en-US" sz="1000" u="none" strike="noStrike" dirty="0" smtClean="0">
                          <a:effectLst/>
                        </a:rPr>
                        <a:t>Average Attendance</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56.00</a:t>
                      </a:r>
                      <a:endParaRPr lang="en-US" sz="1000" b="0" i="0" u="none" strike="noStrike">
                        <a:solidFill>
                          <a:srgbClr val="000000"/>
                        </a:solidFill>
                        <a:effectLst/>
                        <a:latin typeface="Calibri" panose="020F0502020204030204" pitchFamily="34" charset="0"/>
                      </a:endParaRPr>
                    </a:p>
                  </a:txBody>
                  <a:tcPr marL="9525" marR="9525" marT="9525" marB="0" anchor="b"/>
                </a:tc>
              </a:tr>
              <a:tr h="283785">
                <a:tc>
                  <a:txBody>
                    <a:bodyPr/>
                    <a:lstStyle/>
                    <a:p>
                      <a:pPr algn="l" fontAlgn="b"/>
                      <a:r>
                        <a:rPr lang="en-US" sz="1000" u="none" strike="noStrike">
                          <a:effectLst/>
                        </a:rPr>
                        <a:t>Plate</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$68.95</a:t>
                      </a:r>
                      <a:endParaRPr lang="en-US" sz="1100" b="0" i="0" u="none" strike="noStrike">
                        <a:solidFill>
                          <a:srgbClr val="000000"/>
                        </a:solidFill>
                        <a:effectLst/>
                        <a:latin typeface="Calibri" panose="020F0502020204030204" pitchFamily="34" charset="0"/>
                      </a:endParaRPr>
                    </a:p>
                  </a:txBody>
                  <a:tcPr marL="9525" marR="9525" marT="9525" marB="0" anchor="b"/>
                </a:tc>
              </a:tr>
              <a:tr h="283785">
                <a:tc>
                  <a:txBody>
                    <a:bodyPr/>
                    <a:lstStyle/>
                    <a:p>
                      <a:pPr algn="l" fontAlgn="b"/>
                      <a:r>
                        <a:rPr lang="en-US" sz="1000" u="none" strike="noStrike">
                          <a:effectLst/>
                        </a:rPr>
                        <a:t>Envelopes</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sng" strike="noStrike">
                          <a:effectLst/>
                        </a:rPr>
                        <a:t>$1,119.03</a:t>
                      </a:r>
                      <a:endParaRPr lang="en-US" sz="1100" b="0" i="0" u="sng" strike="noStrike">
                        <a:solidFill>
                          <a:srgbClr val="000000"/>
                        </a:solidFill>
                        <a:effectLst/>
                        <a:latin typeface="Calibri" panose="020F0502020204030204" pitchFamily="34" charset="0"/>
                      </a:endParaRPr>
                    </a:p>
                  </a:txBody>
                  <a:tcPr marL="9525" marR="9525" marT="9525" marB="0" anchor="b"/>
                </a:tc>
              </a:tr>
              <a:tr h="283785">
                <a:tc>
                  <a:txBody>
                    <a:bodyPr/>
                    <a:lstStyle/>
                    <a:p>
                      <a:pPr algn="l" fontAlgn="b"/>
                      <a:r>
                        <a:rPr lang="en-US" sz="1000" u="none" strike="noStrike">
                          <a:effectLst/>
                        </a:rPr>
                        <a:t>TOTAL AVERAGE WEEKLY OFFERINGS</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$1,187.98</a:t>
                      </a:r>
                      <a:endParaRPr lang="en-US" sz="1100" b="0" i="0" u="none" strike="noStrike">
                        <a:solidFill>
                          <a:srgbClr val="000000"/>
                        </a:solidFill>
                        <a:effectLst/>
                        <a:latin typeface="Calibri" panose="020F0502020204030204" pitchFamily="34" charset="0"/>
                      </a:endParaRPr>
                    </a:p>
                  </a:txBody>
                  <a:tcPr marL="9525" marR="9525" marT="9525" marB="0" anchor="b"/>
                </a:tc>
              </a:tr>
              <a:tr h="445949">
                <a:tc>
                  <a:txBody>
                    <a:bodyPr/>
                    <a:lstStyle/>
                    <a:p>
                      <a:pPr algn="l" fontAlgn="b"/>
                      <a:r>
                        <a:rPr lang="en-US" sz="1000" u="none" strike="noStrike">
                          <a:effectLst/>
                        </a:rPr>
                        <a:t>Amount needed to meet budget with just offerings (no fundraisers included)</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sng" strike="noStrike">
                          <a:effectLst/>
                        </a:rPr>
                        <a:t>$1,529.00</a:t>
                      </a:r>
                      <a:endParaRPr lang="en-US" sz="1100" b="0" i="0" u="sng" strike="noStrike">
                        <a:solidFill>
                          <a:srgbClr val="000000"/>
                        </a:solidFill>
                        <a:effectLst/>
                        <a:latin typeface="Calibri" panose="020F0502020204030204" pitchFamily="34" charset="0"/>
                      </a:endParaRPr>
                    </a:p>
                  </a:txBody>
                  <a:tcPr marL="9525" marR="9525" marT="9525" marB="0" anchor="b"/>
                </a:tc>
              </a:tr>
              <a:tr h="283785">
                <a:tc>
                  <a:txBody>
                    <a:bodyPr/>
                    <a:lstStyle/>
                    <a:p>
                      <a:pPr algn="l" fontAlgn="b"/>
                      <a:r>
                        <a:rPr lang="en-US" sz="1000" u="none" strike="noStrike">
                          <a:effectLst/>
                        </a:rPr>
                        <a:t>Difference per week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-$341.02</a:t>
                      </a:r>
                      <a:endParaRPr lang="en-US" sz="1100" b="0" i="0" u="none" strike="noStrike">
                        <a:solidFill>
                          <a:srgbClr val="FF0000"/>
                        </a:solidFill>
                        <a:effectLst/>
                        <a:latin typeface="Calibri" panose="020F0502020204030204" pitchFamily="34" charset="0"/>
                      </a:endParaRPr>
                    </a:p>
                  </a:txBody>
                  <a:tcPr marL="9525" marR="9525" marT="9525" marB="0" anchor="b"/>
                </a:tc>
              </a:tr>
              <a:tr h="459462">
                <a:tc>
                  <a:txBody>
                    <a:bodyPr/>
                    <a:lstStyle/>
                    <a:p>
                      <a:pPr algn="l" fontAlgn="b"/>
                      <a:r>
                        <a:rPr lang="en-US" sz="1000" u="none" strike="noStrike" dirty="0">
                          <a:effectLst/>
                        </a:rPr>
                        <a:t>Increased needed weekly</a:t>
                      </a:r>
                      <a:r>
                        <a:rPr lang="en-US" sz="1000" u="sng" strike="noStrike" dirty="0">
                          <a:effectLst/>
                        </a:rPr>
                        <a:t> per person</a:t>
                      </a:r>
                      <a:r>
                        <a:rPr lang="en-US" sz="1000" u="none" strike="noStrike" dirty="0">
                          <a:effectLst/>
                        </a:rPr>
                        <a:t> to meet </a:t>
                      </a:r>
                      <a:r>
                        <a:rPr lang="en-US" sz="1000" u="none" strike="noStrike" dirty="0" smtClean="0">
                          <a:effectLst/>
                        </a:rPr>
                        <a:t>budget</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-$6.09</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7" name="Footer Placeholder 6"/>
          <p:cNvSpPr>
            <a:spLocks noGrp="1"/>
          </p:cNvSpPr>
          <p:nvPr>
            <p:ph type="ftr" sz="quarter" idx="11"/>
          </p:nvPr>
        </p:nvSpPr>
        <p:spPr/>
        <p:txBody>
          <a:bodyPr/>
          <a:lstStyle/>
          <a:p>
            <a:pPr algn="ctr"/>
            <a:r>
              <a:rPr lang="en-US" dirty="0"/>
              <a:t>	Emmanuel United Church of Christ 2020</a:t>
            </a:r>
          </a:p>
          <a:p>
            <a:endParaRPr lang="en-US" dirty="0"/>
          </a:p>
        </p:txBody>
      </p:sp>
      <p:sp>
        <p:nvSpPr>
          <p:cNvPr id="14" name="TextBox 13"/>
          <p:cNvSpPr txBox="1"/>
          <p:nvPr/>
        </p:nvSpPr>
        <p:spPr>
          <a:xfrm>
            <a:off x="2939373" y="5136022"/>
            <a:ext cx="8127431" cy="646331"/>
          </a:xfrm>
          <a:prstGeom prst="rect">
            <a:avLst/>
          </a:prstGeom>
          <a:noFill/>
        </p:spPr>
        <p:txBody>
          <a:bodyPr wrap="square" rtlCol="0">
            <a:spAutoFit/>
          </a:bodyPr>
          <a:lstStyle/>
          <a:p>
            <a:r>
              <a:rPr lang="en-US" dirty="0" smtClean="0"/>
              <a:t>The amount needed has decreased from 2019 due to a stricter budget, however the overall downward trend continues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5739" y="6055212"/>
            <a:ext cx="368809" cy="368809"/>
          </a:xfrm>
          <a:prstGeom prst="rect">
            <a:avLst/>
          </a:prstGeom>
        </p:spPr>
      </p:pic>
    </p:spTree>
    <p:extLst>
      <p:ext uri="{BB962C8B-B14F-4D97-AF65-F5344CB8AC3E}">
        <p14:creationId xmlns:p14="http://schemas.microsoft.com/office/powerpoint/2010/main" val="2054020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to Budget Comparison</a:t>
            </a:r>
            <a:endParaRPr lang="en-US" dirty="0"/>
          </a:p>
        </p:txBody>
      </p:sp>
      <p:sp>
        <p:nvSpPr>
          <p:cNvPr id="3" name="Content Placeholder 2"/>
          <p:cNvSpPr>
            <a:spLocks noGrp="1"/>
          </p:cNvSpPr>
          <p:nvPr>
            <p:ph idx="1"/>
          </p:nvPr>
        </p:nvSpPr>
        <p:spPr>
          <a:xfrm>
            <a:off x="2589212" y="1333143"/>
            <a:ext cx="8915400" cy="4930923"/>
          </a:xfrm>
        </p:spPr>
        <p:txBody>
          <a:bodyPr>
            <a:normAutofit/>
          </a:bodyPr>
          <a:lstStyle/>
          <a:p>
            <a:r>
              <a:rPr lang="en-US" dirty="0" smtClean="0"/>
              <a:t>Overall the expenses taken from the General Fund align with the budgeted amount totals. There are a few areas which may need to be examined but the total amount spent compared to budgeted amount meets expectations. Each category is within the range of 50% met for six months.</a:t>
            </a:r>
          </a:p>
          <a:p>
            <a:pPr marL="457200" lvl="1" indent="0">
              <a:buNone/>
            </a:pPr>
            <a:r>
              <a:rPr lang="en-US" dirty="0" smtClean="0"/>
              <a:t>	* Exception: Benevolences which have yet to be sent</a:t>
            </a:r>
            <a:endParaRPr lang="en-US" dirty="0"/>
          </a:p>
          <a:p>
            <a:pPr marL="457200" lvl="1" indent="0">
              <a:buNone/>
            </a:pPr>
            <a:r>
              <a:rPr lang="en-US" b="1" dirty="0"/>
              <a:t>BENEVOLENCES</a:t>
            </a:r>
            <a:r>
              <a:rPr lang="en-US" dirty="0"/>
              <a:t>: </a:t>
            </a:r>
            <a:r>
              <a:rPr lang="en-US" dirty="0" smtClean="0"/>
              <a:t>19%</a:t>
            </a:r>
            <a:endParaRPr lang="en-US" dirty="0" smtClean="0"/>
          </a:p>
          <a:p>
            <a:pPr marL="457200" lvl="1" indent="0">
              <a:buNone/>
            </a:pPr>
            <a:r>
              <a:rPr lang="en-US" b="1" dirty="0"/>
              <a:t>PASTOR SALARY &amp; BENEFITS</a:t>
            </a:r>
            <a:r>
              <a:rPr lang="en-US" dirty="0"/>
              <a:t>: </a:t>
            </a:r>
            <a:r>
              <a:rPr lang="en-US" dirty="0" smtClean="0"/>
              <a:t>48.84%</a:t>
            </a:r>
          </a:p>
          <a:p>
            <a:pPr marL="457200" lvl="1" indent="0">
              <a:buNone/>
            </a:pPr>
            <a:r>
              <a:rPr lang="en-US" b="1" dirty="0"/>
              <a:t>SECRETARY’S SALARY &amp; BENEFITS</a:t>
            </a:r>
            <a:r>
              <a:rPr lang="en-US" dirty="0"/>
              <a:t>: </a:t>
            </a:r>
            <a:r>
              <a:rPr lang="en-US" dirty="0" smtClean="0"/>
              <a:t>50.19%</a:t>
            </a:r>
          </a:p>
          <a:p>
            <a:pPr marL="457200" lvl="1" indent="0">
              <a:buNone/>
            </a:pPr>
            <a:r>
              <a:rPr lang="en-US" b="1" dirty="0"/>
              <a:t>PROGRAMS &amp; OUTREACH</a:t>
            </a:r>
            <a:r>
              <a:rPr lang="en-US" dirty="0"/>
              <a:t>: </a:t>
            </a:r>
            <a:r>
              <a:rPr lang="en-US" dirty="0" smtClean="0"/>
              <a:t>44.49%</a:t>
            </a:r>
            <a:endParaRPr lang="en-US" dirty="0" smtClean="0"/>
          </a:p>
          <a:p>
            <a:pPr marL="457200" lvl="1" indent="0">
              <a:buNone/>
            </a:pPr>
            <a:r>
              <a:rPr lang="en-US" b="1" dirty="0"/>
              <a:t>BUILDING EXPENSES:</a:t>
            </a:r>
            <a:r>
              <a:rPr lang="en-US" dirty="0"/>
              <a:t> 39.53% </a:t>
            </a:r>
            <a:r>
              <a:rPr lang="en-US" sz="1100" dirty="0"/>
              <a:t>(electricity, heating fuel, maintenance removed in 2019 and not calculated here)</a:t>
            </a:r>
          </a:p>
          <a:p>
            <a:pPr marL="457200" lvl="1" indent="0">
              <a:buNone/>
            </a:pPr>
            <a:r>
              <a:rPr lang="en-US" b="1" dirty="0"/>
              <a:t>INSURANCE</a:t>
            </a:r>
            <a:r>
              <a:rPr lang="en-US" dirty="0"/>
              <a:t>: </a:t>
            </a:r>
            <a:r>
              <a:rPr lang="en-US" dirty="0" smtClean="0"/>
              <a:t>54.87%</a:t>
            </a:r>
          </a:p>
          <a:p>
            <a:pPr marL="457200" lvl="1" indent="0">
              <a:buNone/>
            </a:pPr>
            <a:r>
              <a:rPr lang="en-US" b="1" dirty="0"/>
              <a:t>MISCELANEOUS</a:t>
            </a:r>
            <a:r>
              <a:rPr lang="en-US" dirty="0"/>
              <a:t>: </a:t>
            </a:r>
            <a:r>
              <a:rPr lang="en-US" dirty="0" smtClean="0"/>
              <a:t>31.28%</a:t>
            </a:r>
          </a:p>
          <a:p>
            <a:pPr marL="457200" lvl="1" indent="0">
              <a:buNone/>
            </a:pPr>
            <a:r>
              <a:rPr lang="en-US" dirty="0"/>
              <a:t>	</a:t>
            </a:r>
            <a:r>
              <a:rPr lang="en-US" dirty="0" smtClean="0"/>
              <a:t>*</a:t>
            </a:r>
            <a:r>
              <a:rPr lang="en-US" sz="1200" dirty="0" smtClean="0"/>
              <a:t>Note: Above sources do not include fundraisers and only compare budget to General Fund</a:t>
            </a:r>
            <a:endParaRPr lang="en-US" sz="1200" dirty="0" smtClean="0"/>
          </a:p>
        </p:txBody>
      </p:sp>
      <p:sp>
        <p:nvSpPr>
          <p:cNvPr id="4" name="Footer Placeholder 3"/>
          <p:cNvSpPr>
            <a:spLocks noGrp="1"/>
          </p:cNvSpPr>
          <p:nvPr>
            <p:ph type="ftr" sz="quarter" idx="11"/>
          </p:nvPr>
        </p:nvSpPr>
        <p:spPr/>
        <p:txBody>
          <a:bodyPr/>
          <a:lstStyle/>
          <a:p>
            <a:pPr algn="ctr"/>
            <a:r>
              <a:rPr lang="en-US" dirty="0"/>
              <a:t>	Emmanuel United Church of Christ 2020</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1038" y="6079661"/>
            <a:ext cx="368809" cy="368809"/>
          </a:xfrm>
          <a:prstGeom prst="rect">
            <a:avLst/>
          </a:prstGeom>
        </p:spPr>
      </p:pic>
    </p:spTree>
    <p:extLst>
      <p:ext uri="{BB962C8B-B14F-4D97-AF65-F5344CB8AC3E}">
        <p14:creationId xmlns:p14="http://schemas.microsoft.com/office/powerpoint/2010/main" val="3208000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of Over Budgeted Items</a:t>
            </a:r>
            <a:endParaRPr lang="en-US" dirty="0"/>
          </a:p>
        </p:txBody>
      </p:sp>
      <p:sp>
        <p:nvSpPr>
          <p:cNvPr id="3" name="Content Placeholder 2"/>
          <p:cNvSpPr>
            <a:spLocks noGrp="1"/>
          </p:cNvSpPr>
          <p:nvPr>
            <p:ph idx="1"/>
          </p:nvPr>
        </p:nvSpPr>
        <p:spPr/>
        <p:txBody>
          <a:bodyPr/>
          <a:lstStyle/>
          <a:p>
            <a:r>
              <a:rPr lang="en-US" dirty="0" smtClean="0"/>
              <a:t>As mentioned, there are a few items to examine.</a:t>
            </a:r>
          </a:p>
          <a:p>
            <a:pPr lvl="1"/>
            <a:r>
              <a:rPr lang="en-US" dirty="0" smtClean="0"/>
              <a:t>Office Supplies</a:t>
            </a:r>
          </a:p>
          <a:p>
            <a:pPr lvl="2"/>
            <a:r>
              <a:rPr lang="en-US" dirty="0" smtClean="0"/>
              <a:t>The office supplies category includes </a:t>
            </a:r>
            <a:r>
              <a:rPr lang="en-US" dirty="0" smtClean="0"/>
              <a:t>ink </a:t>
            </a:r>
            <a:r>
              <a:rPr lang="en-US" dirty="0" smtClean="0"/>
              <a:t>purchases and </a:t>
            </a:r>
            <a:r>
              <a:rPr lang="en-US" dirty="0" smtClean="0"/>
              <a:t>bulletins. Both of which </a:t>
            </a:r>
            <a:r>
              <a:rPr lang="en-US" dirty="0" smtClean="0"/>
              <a:t>are on the higher side for six </a:t>
            </a:r>
            <a:r>
              <a:rPr lang="en-US" dirty="0" smtClean="0"/>
              <a:t>months.</a:t>
            </a:r>
            <a:endParaRPr lang="en-US" dirty="0" smtClean="0"/>
          </a:p>
          <a:p>
            <a:pPr marL="457200" lvl="1" indent="0">
              <a:buNone/>
            </a:pPr>
            <a:endParaRPr lang="en-US" dirty="0" smtClean="0"/>
          </a:p>
          <a:p>
            <a:pPr lvl="1"/>
            <a:endParaRPr lang="en-US" dirty="0" smtClean="0"/>
          </a:p>
          <a:p>
            <a:pPr lvl="1"/>
            <a:r>
              <a:rPr lang="en-US" dirty="0" smtClean="0"/>
              <a:t>Secretary’s </a:t>
            </a:r>
            <a:r>
              <a:rPr lang="en-US" dirty="0" smtClean="0"/>
              <a:t>Social Security withholding.</a:t>
            </a:r>
          </a:p>
          <a:p>
            <a:pPr lvl="2"/>
            <a:r>
              <a:rPr lang="en-US" dirty="0" smtClean="0"/>
              <a:t>The amount appears to be over budget however the budget format does not allow for calculation of taxes. Rather than change the budget format, the taxes were included in this line item. Given all categories of the secretary’s expenses the projection is very close to 50% of budget.</a:t>
            </a:r>
            <a:endParaRPr lang="en-US" dirty="0"/>
          </a:p>
          <a:p>
            <a:pPr lvl="2"/>
            <a:endParaRPr lang="en-US" dirty="0" smtClean="0"/>
          </a:p>
        </p:txBody>
      </p:sp>
      <p:sp>
        <p:nvSpPr>
          <p:cNvPr id="4" name="Footer Placeholder 3"/>
          <p:cNvSpPr>
            <a:spLocks noGrp="1"/>
          </p:cNvSpPr>
          <p:nvPr>
            <p:ph type="ftr" sz="quarter" idx="11"/>
          </p:nvPr>
        </p:nvSpPr>
        <p:spPr/>
        <p:txBody>
          <a:bodyPr/>
          <a:lstStyle/>
          <a:p>
            <a:pPr algn="ctr"/>
            <a:r>
              <a:rPr lang="en-US" dirty="0"/>
              <a:t>	Emmanuel United Church of Christ 2020</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90550820"/>
              </p:ext>
            </p:extLst>
          </p:nvPr>
        </p:nvGraphicFramePr>
        <p:xfrm>
          <a:off x="4640366" y="3640509"/>
          <a:ext cx="4631821" cy="400050"/>
        </p:xfrm>
        <a:graphic>
          <a:graphicData uri="http://schemas.openxmlformats.org/drawingml/2006/table">
            <a:tbl>
              <a:tblPr>
                <a:tableStyleId>{5C22544A-7EE6-4342-B048-85BDC9FD1C3A}</a:tableStyleId>
              </a:tblPr>
              <a:tblGrid>
                <a:gridCol w="1750852"/>
                <a:gridCol w="1788654"/>
                <a:gridCol w="1092315"/>
              </a:tblGrid>
              <a:tr h="200025">
                <a:tc>
                  <a:txBody>
                    <a:bodyPr/>
                    <a:lstStyle/>
                    <a:p>
                      <a:pPr algn="l" fontAlgn="b"/>
                      <a:r>
                        <a:rPr lang="en-US" sz="1000" u="none" strike="noStrike" dirty="0">
                          <a:effectLst/>
                        </a:rPr>
                        <a:t>2019 Six Month Actual</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dirty="0">
                          <a:effectLst/>
                        </a:rPr>
                        <a:t>% To Budget</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000" u="none" strike="noStrike" dirty="0">
                          <a:effectLst/>
                        </a:rPr>
                        <a:t>2019 </a:t>
                      </a:r>
                      <a:r>
                        <a:rPr lang="en-US" sz="1000" u="none" strike="noStrike" dirty="0" smtClean="0">
                          <a:effectLst/>
                        </a:rPr>
                        <a:t>Budgeted</a:t>
                      </a:r>
                      <a:endParaRPr lang="en-US" sz="1000" b="1"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r" fontAlgn="b"/>
                      <a:r>
                        <a:rPr lang="en-US" sz="1100" u="none" strike="noStrike" dirty="0">
                          <a:effectLst/>
                        </a:rPr>
                        <a:t>$</a:t>
                      </a:r>
                      <a:r>
                        <a:rPr lang="en-US" sz="1100" u="none" strike="noStrike" dirty="0" smtClean="0">
                          <a:effectLst/>
                        </a:rPr>
                        <a:t>1,087.44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smtClean="0">
                          <a:effectLst/>
                        </a:rPr>
                        <a:t>108.74%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$1,000.00</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8129" y="6072303"/>
            <a:ext cx="368809" cy="368809"/>
          </a:xfrm>
          <a:prstGeom prst="rect">
            <a:avLst/>
          </a:prstGeom>
        </p:spPr>
      </p:pic>
    </p:spTree>
    <p:extLst>
      <p:ext uri="{BB962C8B-B14F-4D97-AF65-F5344CB8AC3E}">
        <p14:creationId xmlns:p14="http://schemas.microsoft.com/office/powerpoint/2010/main" val="1665620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686800"/>
          </a:xfrm>
        </p:spPr>
        <p:txBody>
          <a:bodyPr>
            <a:normAutofit/>
          </a:bodyPr>
          <a:lstStyle/>
          <a:p>
            <a:r>
              <a:rPr lang="en-US" dirty="0"/>
              <a:t>Yearly Summary by </a:t>
            </a:r>
            <a:r>
              <a:rPr lang="en-US" dirty="0" smtClean="0"/>
              <a:t>Account </a:t>
            </a:r>
            <a:r>
              <a:rPr lang="en-US" sz="1400" dirty="0" smtClean="0"/>
              <a:t>(all sources)</a:t>
            </a:r>
            <a:endParaRPr lang="en-US" sz="14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312178459"/>
              </p:ext>
            </p:extLst>
          </p:nvPr>
        </p:nvGraphicFramePr>
        <p:xfrm>
          <a:off x="2589213" y="1542873"/>
          <a:ext cx="4321384" cy="4404839"/>
        </p:xfrm>
        <a:graphic>
          <a:graphicData uri="http://schemas.openxmlformats.org/drawingml/2006/table">
            <a:tbl>
              <a:tblPr>
                <a:tableStyleId>{5C22544A-7EE6-4342-B048-85BDC9FD1C3A}</a:tableStyleId>
              </a:tblPr>
              <a:tblGrid>
                <a:gridCol w="1011743"/>
                <a:gridCol w="1351370"/>
                <a:gridCol w="882032"/>
                <a:gridCol w="1076239"/>
              </a:tblGrid>
              <a:tr h="178822">
                <a:tc>
                  <a:txBody>
                    <a:bodyPr/>
                    <a:lstStyle/>
                    <a:p>
                      <a:pPr algn="l" fontAlgn="b"/>
                      <a:r>
                        <a:rPr lang="en-US" sz="1000" b="1" u="none" strike="noStrike" dirty="0">
                          <a:effectLst/>
                          <a:latin typeface="Arial" panose="020B0604020202020204" pitchFamily="34" charset="0"/>
                          <a:cs typeface="Arial" panose="020B0604020202020204" pitchFamily="34" charset="0"/>
                        </a:rPr>
                        <a:t>General Fund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1-1-2019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Beginning Balance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$7,077.99</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Receipts 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$41,376.50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18799">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Expenses 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$40,510.07</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6-30-2019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Balance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$7,944.42</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b="1" u="none" strike="noStrike" dirty="0">
                          <a:effectLst/>
                          <a:latin typeface="Arial" panose="020B0604020202020204" pitchFamily="34" charset="0"/>
                          <a:cs typeface="Arial" panose="020B0604020202020204" pitchFamily="34" charset="0"/>
                        </a:rPr>
                        <a:t>$866.43</a:t>
                      </a:r>
                      <a:endParaRPr lang="en-US" sz="1000" b="1" i="0" u="none" strike="noStrike" dirty="0">
                        <a:solidFill>
                          <a:srgbClr val="0061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r>
                        <a:rPr lang="en-US" sz="1000" b="1" u="none" strike="noStrike" dirty="0">
                          <a:effectLst/>
                          <a:latin typeface="Arial" panose="020B0604020202020204" pitchFamily="34" charset="0"/>
                          <a:cs typeface="Arial" panose="020B0604020202020204" pitchFamily="34" charset="0"/>
                        </a:rPr>
                        <a:t>Building Fund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1-1-2019</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Beginning Balance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$42,664.07</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Receipts 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$6,321.74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Expenses 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$15,617.52</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6-30-2019</a:t>
                      </a: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Balance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dirty="0">
                          <a:effectLst/>
                          <a:latin typeface="Arial" panose="020B0604020202020204" pitchFamily="34" charset="0"/>
                          <a:cs typeface="Arial" panose="020B0604020202020204" pitchFamily="34" charset="0"/>
                        </a:rPr>
                        <a:t>$33,368.29</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b="1" u="none" strike="noStrike" dirty="0">
                          <a:solidFill>
                            <a:srgbClr val="FF0000"/>
                          </a:solidFill>
                          <a:effectLst/>
                          <a:latin typeface="Arial" panose="020B0604020202020204" pitchFamily="34" charset="0"/>
                          <a:cs typeface="Arial" panose="020B0604020202020204" pitchFamily="34" charset="0"/>
                        </a:rPr>
                        <a:t>-$9,295.78</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r>
                        <a:rPr lang="en-US" sz="1000" b="1" u="none" strike="noStrike" dirty="0">
                          <a:effectLst/>
                          <a:latin typeface="Arial" panose="020B0604020202020204" pitchFamily="34" charset="0"/>
                          <a:cs typeface="Arial" panose="020B0604020202020204" pitchFamily="34" charset="0"/>
                        </a:rPr>
                        <a:t>Memorial Fund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1-1-2019</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Beginning Balance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dirty="0">
                          <a:effectLst/>
                          <a:latin typeface="Arial" panose="020B0604020202020204" pitchFamily="34" charset="0"/>
                          <a:cs typeface="Arial" panose="020B0604020202020204" pitchFamily="34" charset="0"/>
                        </a:rPr>
                        <a:t>$4,864.26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Receipts to Date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dirty="0">
                          <a:effectLst/>
                          <a:latin typeface="Arial" panose="020B0604020202020204" pitchFamily="34" charset="0"/>
                          <a:cs typeface="Arial" panose="020B0604020202020204" pitchFamily="34" charset="0"/>
                        </a:rPr>
                        <a:t>$1,010.56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Expenses to Date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$0.00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6-30-2019</a:t>
                      </a: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Balance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$5,874.82</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b="1" u="none" strike="noStrike" dirty="0">
                          <a:effectLst/>
                          <a:latin typeface="Arial" panose="020B0604020202020204" pitchFamily="34" charset="0"/>
                          <a:cs typeface="Arial" panose="020B0604020202020204" pitchFamily="34" charset="0"/>
                        </a:rPr>
                        <a:t>$1,010.56</a:t>
                      </a:r>
                      <a:endParaRPr lang="en-US" sz="1000" b="1" i="0" u="none" strike="noStrike" dirty="0">
                        <a:solidFill>
                          <a:srgbClr val="006100"/>
                        </a:solidFill>
                        <a:effectLst/>
                        <a:latin typeface="Arial" panose="020B0604020202020204" pitchFamily="34" charset="0"/>
                        <a:cs typeface="Arial" panose="020B0604020202020204" pitchFamily="34" charset="0"/>
                      </a:endParaRPr>
                    </a:p>
                  </a:txBody>
                  <a:tcPr marL="0" marR="0" marT="0" marB="0" anchor="b"/>
                </a:tc>
              </a:tr>
              <a:tr h="302605">
                <a:tc>
                  <a:txBody>
                    <a:bodyPr/>
                    <a:lstStyle/>
                    <a:p>
                      <a:pPr algn="l" fontAlgn="b"/>
                      <a:r>
                        <a:rPr lang="en-US" sz="1000" b="1" u="none" strike="noStrike" dirty="0">
                          <a:effectLst/>
                          <a:latin typeface="Arial" panose="020B0604020202020204" pitchFamily="34" charset="0"/>
                          <a:cs typeface="Arial" panose="020B0604020202020204" pitchFamily="34" charset="0"/>
                        </a:rPr>
                        <a:t>Small Games of Chance Fund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1-1-2019</a:t>
                      </a: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Beginning Balance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$2,044.72</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Receipts to Date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$10,177.00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Benevolences </a:t>
                      </a:r>
                      <a:r>
                        <a:rPr lang="en-US" sz="1000" u="none" strike="noStrike" dirty="0" smtClean="0">
                          <a:effectLst/>
                          <a:latin typeface="Arial" panose="020B0604020202020204" pitchFamily="34" charset="0"/>
                          <a:cs typeface="Arial" panose="020B0604020202020204" pitchFamily="34" charset="0"/>
                        </a:rPr>
                        <a:t>&amp; Local Missions Paid </a:t>
                      </a:r>
                      <a:r>
                        <a:rPr lang="en-US" sz="1000" u="none" strike="noStrike" dirty="0">
                          <a:effectLst/>
                          <a:latin typeface="Arial" panose="020B0604020202020204" pitchFamily="34" charset="0"/>
                          <a:cs typeface="Arial" panose="020B0604020202020204" pitchFamily="34" charset="0"/>
                        </a:rPr>
                        <a:t>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$475.00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Expenses to Date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$4,481.34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6-30-2019</a:t>
                      </a:r>
                    </a:p>
                  </a:txBody>
                  <a:tcPr marL="0" marR="0" marT="0" marB="0" anchor="b"/>
                </a:tc>
                <a:tc>
                  <a:txBody>
                    <a:bodyPr/>
                    <a:lstStyle/>
                    <a:p>
                      <a:pPr algn="l" fontAlgn="b"/>
                      <a:r>
                        <a:rPr lang="en-US" sz="1000" u="none" strike="noStrike">
                          <a:effectLst/>
                          <a:latin typeface="Arial" panose="020B0604020202020204" pitchFamily="34" charset="0"/>
                          <a:cs typeface="Arial" panose="020B0604020202020204" pitchFamily="34" charset="0"/>
                        </a:rPr>
                        <a:t>Balance</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u="none" strike="noStrike">
                          <a:effectLst/>
                          <a:latin typeface="Arial" panose="020B0604020202020204" pitchFamily="34" charset="0"/>
                          <a:cs typeface="Arial" panose="020B0604020202020204" pitchFamily="34" charset="0"/>
                        </a:rPr>
                        <a:t>$7,740.38</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b="1" u="none" strike="noStrike" dirty="0">
                          <a:effectLst/>
                          <a:latin typeface="Arial" panose="020B0604020202020204" pitchFamily="34" charset="0"/>
                          <a:cs typeface="Arial" panose="020B0604020202020204" pitchFamily="34" charset="0"/>
                        </a:rPr>
                        <a:t>$5,695.66</a:t>
                      </a:r>
                      <a:endParaRPr lang="en-US" sz="1000" b="1" i="0" u="none" strike="noStrike" dirty="0">
                        <a:solidFill>
                          <a:srgbClr val="0061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78822">
                <a:tc>
                  <a:txBody>
                    <a:bodyPr/>
                    <a:lstStyle/>
                    <a:p>
                      <a:pPr algn="l" fontAlgn="b"/>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TOTAL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US" sz="1000" b="1" u="none" strike="noStrike" dirty="0">
                          <a:solidFill>
                            <a:srgbClr val="FF0000"/>
                          </a:solidFill>
                          <a:effectLst/>
                          <a:latin typeface="Arial" panose="020B0604020202020204" pitchFamily="34" charset="0"/>
                          <a:cs typeface="Arial" panose="020B0604020202020204" pitchFamily="34" charset="0"/>
                        </a:rPr>
                        <a:t>-$1,723.13</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4" name="Content Placeholder 3"/>
          <p:cNvSpPr>
            <a:spLocks noGrp="1"/>
          </p:cNvSpPr>
          <p:nvPr>
            <p:ph sz="half" idx="2"/>
          </p:nvPr>
        </p:nvSpPr>
        <p:spPr>
          <a:xfrm>
            <a:off x="7190747" y="1538983"/>
            <a:ext cx="4313864" cy="4364861"/>
          </a:xfrm>
        </p:spPr>
        <p:txBody>
          <a:bodyPr/>
          <a:lstStyle/>
          <a:p>
            <a:r>
              <a:rPr lang="en-US" dirty="0" smtClean="0"/>
              <a:t>Items to note:</a:t>
            </a:r>
          </a:p>
          <a:p>
            <a:pPr lvl="1"/>
            <a:r>
              <a:rPr lang="en-US" dirty="0" smtClean="0"/>
              <a:t>Building Fund incurred the payment for the roof ($5150) which is one of the factors for the large deficit. </a:t>
            </a:r>
          </a:p>
          <a:p>
            <a:pPr lvl="1"/>
            <a:r>
              <a:rPr lang="en-US" dirty="0" smtClean="0"/>
              <a:t>Less the roof payment, the Building Fund is decreasing at a rate around $8k per year.</a:t>
            </a:r>
          </a:p>
          <a:p>
            <a:pPr lvl="1"/>
            <a:r>
              <a:rPr lang="en-US" dirty="0" smtClean="0"/>
              <a:t>After moving electricity and heating fuel to the building fund, the general fund has stabilized and has a positive balance over the last six months.</a:t>
            </a:r>
          </a:p>
          <a:p>
            <a:pPr marL="457200" lvl="1" indent="0">
              <a:buNone/>
            </a:pPr>
            <a:endParaRPr lang="en-US" dirty="0" smtClean="0"/>
          </a:p>
        </p:txBody>
      </p:sp>
      <p:sp>
        <p:nvSpPr>
          <p:cNvPr id="5" name="Footer Placeholder 4"/>
          <p:cNvSpPr>
            <a:spLocks noGrp="1"/>
          </p:cNvSpPr>
          <p:nvPr>
            <p:ph type="ftr" sz="quarter" idx="11"/>
          </p:nvPr>
        </p:nvSpPr>
        <p:spPr/>
        <p:txBody>
          <a:bodyPr/>
          <a:lstStyle/>
          <a:p>
            <a:pPr algn="ctr"/>
            <a:r>
              <a:rPr lang="en-US" dirty="0"/>
              <a:t>Emmanuel United Church of Christ 2020</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9905" y="6132124"/>
            <a:ext cx="368809" cy="368809"/>
          </a:xfrm>
          <a:prstGeom prst="rect">
            <a:avLst/>
          </a:prstGeom>
        </p:spPr>
      </p:pic>
    </p:spTree>
    <p:extLst>
      <p:ext uri="{BB962C8B-B14F-4D97-AF65-F5344CB8AC3E}">
        <p14:creationId xmlns:p14="http://schemas.microsoft.com/office/powerpoint/2010/main" val="2741304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15410"/>
          </a:xfrm>
        </p:spPr>
        <p:txBody>
          <a:bodyPr>
            <a:normAutofit fontScale="90000"/>
          </a:bodyPr>
          <a:lstStyle/>
          <a:p>
            <a:r>
              <a:rPr lang="en-US" dirty="0" smtClean="0"/>
              <a:t>Expenses to Income Comparison</a:t>
            </a:r>
            <a:endParaRPr lang="en-US" dirty="0"/>
          </a:p>
        </p:txBody>
      </p:sp>
      <p:sp>
        <p:nvSpPr>
          <p:cNvPr id="4" name="Footer Placeholder 3"/>
          <p:cNvSpPr>
            <a:spLocks noGrp="1"/>
          </p:cNvSpPr>
          <p:nvPr>
            <p:ph type="ftr" sz="quarter" idx="11"/>
          </p:nvPr>
        </p:nvSpPr>
        <p:spPr/>
        <p:txBody>
          <a:bodyPr/>
          <a:lstStyle/>
          <a:p>
            <a:pPr algn="ctr"/>
            <a:r>
              <a:rPr lang="en-US" dirty="0"/>
              <a:t>Emmanuel United Church of Christ 2020</a:t>
            </a:r>
          </a:p>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0950221"/>
              </p:ext>
            </p:extLst>
          </p:nvPr>
        </p:nvGraphicFramePr>
        <p:xfrm>
          <a:off x="2589213" y="1483360"/>
          <a:ext cx="8915400" cy="442849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185" y="6135808"/>
            <a:ext cx="368809" cy="368809"/>
          </a:xfrm>
          <a:prstGeom prst="rect">
            <a:avLst/>
          </a:prstGeom>
        </p:spPr>
      </p:pic>
    </p:spTree>
    <p:extLst>
      <p:ext uri="{BB962C8B-B14F-4D97-AF65-F5344CB8AC3E}">
        <p14:creationId xmlns:p14="http://schemas.microsoft.com/office/powerpoint/2010/main" val="21448611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5110</TotalTime>
  <Words>563</Words>
  <Application>Microsoft Office PowerPoint</Application>
  <PresentationFormat>Widescreen</PresentationFormat>
  <Paragraphs>144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2019 Six Month Review</vt:lpstr>
      <vt:lpstr>General Overview </vt:lpstr>
      <vt:lpstr>Average Yearly Comparison</vt:lpstr>
      <vt:lpstr>Actual to Budget Comparison</vt:lpstr>
      <vt:lpstr>Detail of Over Budgeted Items</vt:lpstr>
      <vt:lpstr>Yearly Summary by Account (all sources)</vt:lpstr>
      <vt:lpstr>Expenses to Income Comparison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Six Month Review</dc:title>
  <dc:creator>DebChris</dc:creator>
  <cp:lastModifiedBy>DebChris</cp:lastModifiedBy>
  <cp:revision>21</cp:revision>
  <dcterms:created xsi:type="dcterms:W3CDTF">2019-10-07T22:58:14Z</dcterms:created>
  <dcterms:modified xsi:type="dcterms:W3CDTF">2019-10-29T01:29:42Z</dcterms:modified>
</cp:coreProperties>
</file>